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256" r:id="rId2"/>
    <p:sldId id="257" r:id="rId3"/>
    <p:sldId id="307" r:id="rId4"/>
    <p:sldId id="258" r:id="rId5"/>
    <p:sldId id="260" r:id="rId6"/>
    <p:sldId id="259" r:id="rId7"/>
    <p:sldId id="266" r:id="rId8"/>
    <p:sldId id="261" r:id="rId9"/>
    <p:sldId id="262" r:id="rId10"/>
    <p:sldId id="267" r:id="rId11"/>
    <p:sldId id="263" r:id="rId12"/>
    <p:sldId id="268" r:id="rId13"/>
    <p:sldId id="269" r:id="rId14"/>
    <p:sldId id="283" r:id="rId15"/>
    <p:sldId id="270" r:id="rId16"/>
    <p:sldId id="271" r:id="rId17"/>
    <p:sldId id="293" r:id="rId18"/>
    <p:sldId id="294" r:id="rId19"/>
    <p:sldId id="295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82" r:id="rId28"/>
    <p:sldId id="281" r:id="rId29"/>
    <p:sldId id="278" r:id="rId30"/>
    <p:sldId id="280" r:id="rId31"/>
    <p:sldId id="284" r:id="rId32"/>
    <p:sldId id="285" r:id="rId33"/>
    <p:sldId id="342" r:id="rId34"/>
    <p:sldId id="341" r:id="rId35"/>
    <p:sldId id="323" r:id="rId36"/>
    <p:sldId id="324" r:id="rId37"/>
    <p:sldId id="325" r:id="rId38"/>
    <p:sldId id="327" r:id="rId39"/>
    <p:sldId id="328" r:id="rId40"/>
    <p:sldId id="329" r:id="rId41"/>
    <p:sldId id="332" r:id="rId42"/>
    <p:sldId id="333" r:id="rId43"/>
    <p:sldId id="330" r:id="rId44"/>
    <p:sldId id="331" r:id="rId45"/>
    <p:sldId id="334" r:id="rId46"/>
    <p:sldId id="326" r:id="rId47"/>
    <p:sldId id="335" r:id="rId48"/>
    <p:sldId id="336" r:id="rId49"/>
    <p:sldId id="338" r:id="rId50"/>
    <p:sldId id="337" r:id="rId51"/>
    <p:sldId id="339" r:id="rId52"/>
    <p:sldId id="340" r:id="rId53"/>
    <p:sldId id="296" r:id="rId54"/>
    <p:sldId id="286" r:id="rId55"/>
    <p:sldId id="287" r:id="rId56"/>
    <p:sldId id="290" r:id="rId57"/>
    <p:sldId id="28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5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87BC2-DC45-47AB-8314-DFE140E7E278}" type="datetimeFigureOut">
              <a:rPr lang="en-GB" smtClean="0"/>
              <a:t>09/08/2024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45FE7-7FC0-4469-8973-C14A937470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09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C70F-7B0E-B993-B21E-FAA064B7C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66C8E-1234-AF4F-5201-9B7CDDA85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DEA9EF-3171-DE33-8FA6-352A6945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93188"/>
            <a:ext cx="2743200" cy="365125"/>
          </a:xfrm>
        </p:spPr>
        <p:txBody>
          <a:bodyPr/>
          <a:lstStyle>
            <a:lvl1pPr>
              <a:defRPr>
                <a:latin typeface="Neuropol X Rg" panose="02000603040000020004" pitchFamily="50" charset="0"/>
              </a:defRPr>
            </a:lvl1pPr>
          </a:lstStyle>
          <a:p>
            <a:r>
              <a:rPr lang="en-GB" dirty="0"/>
              <a:t>DEF CON 32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50E5592-A783-567B-8517-7372032B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9223" y="6387972"/>
            <a:ext cx="594491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Abusing Windows Hello Without a Severed Hand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399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2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224A-7D65-3320-8656-98094595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B3976-08A7-9F7E-7A52-F91D9420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3733C-D0C0-911C-3800-896493CE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9223" y="6387972"/>
            <a:ext cx="594491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68628-7E41-AD4E-AA22-7EBF718E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europol X Rg" panose="02000603040000020004" pitchFamily="50" charset="0"/>
              </a:defRPr>
            </a:lvl1pPr>
          </a:lstStyle>
          <a:p>
            <a:r>
              <a:rPr lang="en-GB" dirty="0"/>
              <a:t>DEF CON 32</a:t>
            </a:r>
          </a:p>
        </p:txBody>
      </p:sp>
    </p:spTree>
    <p:extLst>
      <p:ext uri="{BB962C8B-B14F-4D97-AF65-F5344CB8AC3E}">
        <p14:creationId xmlns:p14="http://schemas.microsoft.com/office/powerpoint/2010/main" val="140578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D68253-FD72-3193-90AB-9A845CB7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A3723-A128-F96C-33FF-2C8D8870A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00D1E-3364-4CFC-C91A-5067DBE83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223" y="6304082"/>
            <a:ext cx="554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uropol X Rg" panose="02000603040000020004" pitchFamily="50" charset="0"/>
              </a:defRPr>
            </a:lvl1pPr>
          </a:lstStyle>
          <a:p>
            <a:pPr algn="l"/>
            <a:r>
              <a:rPr lang="en-GB" dirty="0"/>
              <a:t>Abusing Windows Hello Without a Severed Hand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BF364-4864-0789-67E3-8821A4924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93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uropol X Rg" panose="02000603040000020004" pitchFamily="50" charset="0"/>
              </a:defRPr>
            </a:lvl1pPr>
          </a:lstStyle>
          <a:p>
            <a:r>
              <a:rPr lang="en-GB" dirty="0"/>
              <a:t>DEF CON 32</a:t>
            </a:r>
          </a:p>
        </p:txBody>
      </p:sp>
      <p:pic>
        <p:nvPicPr>
          <p:cNvPr id="7" name="Picture 6" descr="A purple and black background&#10;&#10;Description automatically generated">
            <a:extLst>
              <a:ext uri="{FF2B5EF4-FFF2-40B4-BE49-F238E27FC236}">
                <a16:creationId xmlns:a16="http://schemas.microsoft.com/office/drawing/2014/main" id="{5A7BFCFE-81E4-90E6-F39B-E8D808BD37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6" y="6176963"/>
            <a:ext cx="852337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robot hand with a fingerprint scan&#10;&#10;Description automatically generated">
            <a:extLst>
              <a:ext uri="{FF2B5EF4-FFF2-40B4-BE49-F238E27FC236}">
                <a16:creationId xmlns:a16="http://schemas.microsoft.com/office/drawing/2014/main" id="{B9BFA0D0-42C8-1B51-4C14-E364B0317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78" y="459958"/>
            <a:ext cx="5216322" cy="521632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2DAD5-81B3-C77E-2425-49A85D6D131A}"/>
              </a:ext>
            </a:extLst>
          </p:cNvPr>
          <p:cNvSpPr txBox="1"/>
          <p:nvPr/>
        </p:nvSpPr>
        <p:spPr>
          <a:xfrm>
            <a:off x="-151469" y="1181720"/>
            <a:ext cx="862388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94944">
              <a:spcAft>
                <a:spcPts val="600"/>
              </a:spcAft>
            </a:pPr>
            <a:r>
              <a:rPr lang="en-GB" sz="5400" kern="1200" dirty="0">
                <a:solidFill>
                  <a:schemeClr val="accent4"/>
                </a:solidFill>
                <a:latin typeface="Neuropol X Rg" panose="02000603040000020004" pitchFamily="50" charset="0"/>
                <a:ea typeface="+mn-ea"/>
                <a:cs typeface="+mn-cs"/>
              </a:rPr>
              <a:t>Abusing</a:t>
            </a:r>
          </a:p>
          <a:p>
            <a:pPr algn="ctr" defTabSz="694944">
              <a:spcAft>
                <a:spcPts val="600"/>
              </a:spcAft>
            </a:pPr>
            <a:r>
              <a:rPr lang="en-GB" sz="5400" dirty="0">
                <a:solidFill>
                  <a:schemeClr val="accent4"/>
                </a:solidFill>
                <a:latin typeface="Neuropol X Rg" panose="02000603040000020004" pitchFamily="50" charset="0"/>
              </a:rPr>
              <a:t>Windows Hello</a:t>
            </a:r>
            <a:endParaRPr lang="en-GB" sz="5400" kern="1200" dirty="0">
              <a:solidFill>
                <a:schemeClr val="accent4"/>
              </a:solidFill>
              <a:latin typeface="Neuropol X Rg" panose="02000603040000020004" pitchFamily="50" charset="0"/>
              <a:ea typeface="+mn-ea"/>
              <a:cs typeface="+mn-cs"/>
            </a:endParaRPr>
          </a:p>
          <a:p>
            <a:pPr algn="ctr" defTabSz="694944">
              <a:spcAft>
                <a:spcPts val="600"/>
              </a:spcAft>
            </a:pPr>
            <a:r>
              <a:rPr lang="en-GB" sz="5400" kern="1200" dirty="0">
                <a:solidFill>
                  <a:schemeClr val="accent4"/>
                </a:solidFill>
                <a:latin typeface="Neuropol X Rg" panose="02000603040000020004" pitchFamily="50" charset="0"/>
                <a:ea typeface="+mn-ea"/>
                <a:cs typeface="+mn-cs"/>
              </a:rPr>
              <a:t>Without a </a:t>
            </a:r>
          </a:p>
          <a:p>
            <a:pPr algn="ctr" defTabSz="694944">
              <a:spcAft>
                <a:spcPts val="600"/>
              </a:spcAft>
            </a:pPr>
            <a:r>
              <a:rPr lang="en-GB" sz="5400" kern="1200" dirty="0">
                <a:solidFill>
                  <a:schemeClr val="accent4"/>
                </a:solidFill>
                <a:latin typeface="Neuropol X Rg" panose="02000603040000020004" pitchFamily="50" charset="0"/>
                <a:ea typeface="+mn-ea"/>
                <a:cs typeface="+mn-cs"/>
              </a:rPr>
              <a:t>Severed Hand</a:t>
            </a:r>
            <a:endParaRPr lang="en-GB" sz="5400" dirty="0">
              <a:solidFill>
                <a:schemeClr val="accent4"/>
              </a:solidFill>
              <a:latin typeface="Neuropol X Rg" panose="0200060304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32048-234A-2B14-70A1-A37741078766}"/>
              </a:ext>
            </a:extLst>
          </p:cNvPr>
          <p:cNvSpPr txBox="1"/>
          <p:nvPr/>
        </p:nvSpPr>
        <p:spPr>
          <a:xfrm>
            <a:off x="2985535" y="4925590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3"/>
                </a:solidFill>
                <a:latin typeface="Neuropol X Rg" panose="02000603040000020004" pitchFamily="50" charset="0"/>
              </a:rPr>
              <a:t>DEF CON 32 </a:t>
            </a:r>
          </a:p>
        </p:txBody>
      </p:sp>
    </p:spTree>
    <p:extLst>
      <p:ext uri="{BB962C8B-B14F-4D97-AF65-F5344CB8AC3E}">
        <p14:creationId xmlns:p14="http://schemas.microsoft.com/office/powerpoint/2010/main" val="2536324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Protectors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9953171" cy="4683723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Protectors are the enrolled Windows Hello authentication methods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metadata files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15.dat =&gt; Encrypted protector data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Decrypted protector data contains 3 intermediate PINs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 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Decrypt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External?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known types of protectors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– PIN protector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– Bio protector (both Face and Fingerprint)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– Azure recovery protector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– Seems to be missed, guess someone couldn’t count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–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Preboot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protector  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 – Companion device protector (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deprecated after Windows 10, version 2004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84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PIN Protector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431970" cy="4683723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alphanumeric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 stored within metadata (numeric only)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files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1.dat =&gt; KSP used for encrypting protector data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2.dat =&gt; KSP key id (software only)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7.dat =&gt; PIN type and length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Security Research Group already provided research in this area for non TPM scenarios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https://www.insecurity.be/blog/2020/12/24/dpapi-in-depth-with-tooling-standalone-dpapi/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BB71A-9663-DB7A-2EE7-13283EB4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207" y="2334868"/>
            <a:ext cx="5601482" cy="1619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416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PIN Protector (Software Decryption)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083628" cy="4683723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of 15.dat is RSA encrypted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2.dat contains key ID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key backed by Software KSP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KSP uses DPAPI-NG Backed by SYSTEM DPAPI key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PIN + fixed entropy used as password for PBKDF2 key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Salt and rounds for PBKDF2 is decrypted from the CNG key blob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Resulting key used as entropy for normal DPAPI decryption</a:t>
            </a:r>
          </a:p>
          <a:p>
            <a:pPr marL="0" indent="0">
              <a:buClr>
                <a:srgbClr val="C00000"/>
              </a:buClr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B2E515DB-4432-5D52-C7AE-F36906A2E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9" y="914733"/>
            <a:ext cx="6099595" cy="54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5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PIN Protector (TPM Decryption)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083628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of 15.dat is TPM encrypted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key backed by TPM KSP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DPAPI backed blobs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files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1.dat =&gt; KSP used for encrypting protector data (Platform KSP)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2.dat =&gt; No longer present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7.dat =&gt; PIN type and length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id is fixed (thanks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Mimikatz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4B447403-57DF-2A37-6701-AB62101D6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42" y="1064956"/>
            <a:ext cx="47148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734"/>
            <a:ext cx="10515600" cy="66191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PIN Protector Abuse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4827103" cy="4808315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TPM backed PIN protector is robust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TPM anti-hammering slows down brute force significantly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backed PIN protector = RIP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 of numeric PIN already known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Targeted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mask</a:t>
            </a:r>
          </a:p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type $WINHELLO$ (28100)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that 8 digits cracked in seconds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 to 11 digits cracked in days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Thanks to the WINHELLO2hashcat project for the inspiration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952351-8450-3068-BC38-12021154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096" y="1847629"/>
            <a:ext cx="524900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6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Bio Protector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800724" cy="4683723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Decryption key encrypted as Windows Vault credential</a:t>
            </a:r>
          </a:p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WinBio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 Resource Schema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Vault backed by DPAPI, TPM is not used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Decrypted vault credential contains AES128 and AES256 keys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AES256 key used to decrypt another AES256 key using CBC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Second key used to decrypt 15.dat using AESGCM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files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15.dat =&gt; Header + encrypted PIN’s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Header = Nonce, Tag,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F41738FF-B3D0-4C4B-AF28-F2BAF063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795" y="889402"/>
            <a:ext cx="4702799" cy="47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1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Recovery Protector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800724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under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WHfB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user to reset forgotten Windows Hello PIN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Enrolled Window Hello keys continue to work after reset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6F8D7-BA19-A6D9-153A-A8F221F2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22" y="1312606"/>
            <a:ext cx="4484081" cy="3836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128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Recovery Protector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944916" cy="4683723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Protector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decryptor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 encrypted with local SYSTEM DPAPI key first</a:t>
            </a:r>
          </a:p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Encrypted key is encrypted with public key fetched from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Entra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cred.microsoft.com/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getencryptionkey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/v1</a:t>
            </a:r>
          </a:p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 stored inside 9.dat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container folder not protector folder </a:t>
            </a:r>
            <a:r>
              <a:rPr lang="en-US" altLang="ja-JP" b="0" i="0" dirty="0">
                <a:solidFill>
                  <a:schemeClr val="bg2">
                    <a:lumMod val="25000"/>
                  </a:schemeClr>
                </a:solidFill>
                <a:effectLst/>
              </a:rPr>
              <a:t>¯\_(</a:t>
            </a:r>
            <a:r>
              <a:rPr lang="ja-JP" altLang="en-US" b="0" i="0" dirty="0">
                <a:solidFill>
                  <a:schemeClr val="bg2">
                    <a:lumMod val="25000"/>
                  </a:schemeClr>
                </a:solidFill>
                <a:effectLst/>
              </a:rPr>
              <a:t>ツ</a:t>
            </a:r>
            <a:r>
              <a:rPr lang="en-US" altLang="ja-JP" b="0" i="0" dirty="0">
                <a:solidFill>
                  <a:schemeClr val="bg2">
                    <a:lumMod val="25000"/>
                  </a:schemeClr>
                </a:solidFill>
                <a:effectLst/>
              </a:rPr>
              <a:t>)_/¯</a:t>
            </a:r>
          </a:p>
          <a:p>
            <a:pPr marL="457200" lvl="1" indent="0">
              <a:buClr>
                <a:srgbClr val="C00000"/>
              </a:buClr>
              <a:buNone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612E1-9CFD-97C3-E3D0-FF18DB8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117" y="1162957"/>
            <a:ext cx="5270734" cy="3211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1640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Recovery Protector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800724" cy="4683723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Decryption key is decrypted via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Entra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cred.microsoft.com/unprotectsecret/v1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token requires </a:t>
            </a:r>
            <a:r>
              <a:rPr lang="en-GB" dirty="0" err="1">
                <a:solidFill>
                  <a:srgbClr val="C00000"/>
                </a:solidFill>
              </a:rPr>
              <a:t>ngcmfa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GB" dirty="0" err="1">
                <a:solidFill>
                  <a:srgbClr val="C00000"/>
                </a:solidFill>
              </a:rPr>
              <a:t>mfa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claim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id 9115dd05-fad5-4f9c-acc7-305d08b1b04e (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Pin Reset Client Production)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Decrypted blob from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Entra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decrypted with local SYSTEM DPAPI key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files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15.dat =&gt; AES encrypted intermediate PINs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4.dat =&gt; AES IV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9.dat (protector) =&gt; Unknown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9.dat (container) =&gt; Encrypted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Entra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blob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867832A-D269-6725-1D2E-8D3666DB9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58" y="143900"/>
            <a:ext cx="3784409" cy="64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3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Recovery Protector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28768A-0F9B-0011-67D3-142F4742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24" y="1055283"/>
            <a:ext cx="4732176" cy="5237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38FE02-8FCE-1E25-60F9-44DF79A72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83" y="1008492"/>
            <a:ext cx="5257800" cy="5309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48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whoami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</a:br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Ceri Coburn (@_EthicalChaos_)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9ACF2-0018-A055-BC64-24C58CCB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295"/>
            <a:ext cx="8767273" cy="4683723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Lives in Wales, UK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developer for 18 years within the DRM and security solutions space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Joined Pen Test Partners in August 2019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Dedicated to Red Teaming and offensive security tooling for the last 3 years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Speaker at DEF CON 31 and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BSides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Author and maintainer of several open-source tools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Rubeus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BOF.NET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Okta Terrify</a:t>
            </a:r>
          </a:p>
          <a:p>
            <a:pPr lvl="1"/>
            <a:r>
              <a:rPr lang="en-GB" dirty="0" err="1">
                <a:solidFill>
                  <a:srgbClr val="C00000"/>
                </a:solidFill>
              </a:rPr>
              <a:t>ThreadlessInject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 err="1">
                <a:solidFill>
                  <a:srgbClr val="C00000"/>
                </a:solidFill>
              </a:rPr>
              <a:t>SharpBlock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 err="1">
                <a:solidFill>
                  <a:srgbClr val="C00000"/>
                </a:solidFill>
              </a:rPr>
              <a:t>SweetPotato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 err="1">
                <a:solidFill>
                  <a:srgbClr val="0070C0"/>
                </a:solidFill>
              </a:rPr>
              <a:t>BeaconEye</a:t>
            </a:r>
            <a:endParaRPr lang="en-GB" dirty="0">
              <a:solidFill>
                <a:srgbClr val="0070C0"/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Clr>
                <a:srgbClr val="C00000"/>
              </a:buClr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4880DE-22DD-DD3D-6866-066984D2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91" y="1308949"/>
            <a:ext cx="748768" cy="44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n Test Partners Logo">
            <a:extLst>
              <a:ext uri="{FF2B5EF4-FFF2-40B4-BE49-F238E27FC236}">
                <a16:creationId xmlns:a16="http://schemas.microsoft.com/office/drawing/2014/main" id="{3546219E-7901-804A-E555-A1402C9B2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417" y="523718"/>
            <a:ext cx="3697836" cy="75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199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Preboot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Protector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800724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for devices that support BitLocker PIN to desktop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15.dat likely protected by BitLocker  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research needed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77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Companion device protector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800724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Originally intended as external protector via companion device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Opaque blob sent to companion device for encryption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Probably the intermediate PINs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research needed, deprecated and never seen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58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Protector recap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944916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Protectors encrypt intermediate PINs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Inputs to protectors differ depending on type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 protector doesn’t need biometrics to decrypt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PIN protector is extremely vulnerable when no TPM is present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Intermediate PIN purpose?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sign on a black background&#10;&#10;Description automatically generated">
            <a:extLst>
              <a:ext uri="{FF2B5EF4-FFF2-40B4-BE49-F238E27FC236}">
                <a16:creationId xmlns:a16="http://schemas.microsoft.com/office/drawing/2014/main" id="{6A25DDAB-4C75-4567-27C7-E4FF4BDB2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39" y="2160638"/>
            <a:ext cx="5036904" cy="22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Keys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944916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Intermediate PINs protect keys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Keys can be used for encrypting secrets or signing data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types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Vault key (Decrypt PIN)</a:t>
            </a:r>
          </a:p>
          <a:p>
            <a:pPr lvl="1"/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Entra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 (Sign PIN)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Passkey (Sign PIN)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Third party (External PIN)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Okta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FastPass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sign on a black background&#10;&#10;Description automatically generated">
            <a:extLst>
              <a:ext uri="{FF2B5EF4-FFF2-40B4-BE49-F238E27FC236}">
                <a16:creationId xmlns:a16="http://schemas.microsoft.com/office/drawing/2014/main" id="{EDA65A8E-95AC-103A-E1A6-E1912731A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77" y="2512755"/>
            <a:ext cx="6290019" cy="27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36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Keys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944916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Keys once again leverage Software or Platform KSP depending on TPM presence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metadata also stored in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files across all keys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specific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files too 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61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Vault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9418982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Vault key is used for decrypting plaintext password for Windows Hello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Leverages the decrypt pin from the protector as authenticator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Already covered in depth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out DPAPI-in-depth with tooling: standalone DPAPI https://www.insecurity.be/blog/2020/12/24/dpapi-in-depth-with-tooling-standalone-dpapi/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697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Passkey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4336773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Created when enrolling for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WebAuthn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/FIDO2/Passkey supported websites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metadata files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WebAuthn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credential info encoded as CBOR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Shoutout to @aceb0nd who identified the correct encoding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B7DC6-5E99-9DFE-61F5-BCEEF725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011" y="251204"/>
            <a:ext cx="4048690" cy="3219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F612C3-5F80-FA28-4D71-277CEE9C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87" y="1976753"/>
            <a:ext cx="4328592" cy="3072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54B45D-0531-F52B-B55D-1C8D1BD0C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891" y="3645530"/>
            <a:ext cx="2829320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6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Passkey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4336773" cy="4683723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CBOR data contains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Relay party id (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RpId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id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Username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 name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SHA256 of CNG key blob is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WebAuthn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credential id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Incremental sign count stored in 11.dat 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the information needed to authenticate to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WebAuthn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8653E-45F3-BF79-0C7C-501B874B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068" y="486805"/>
            <a:ext cx="6020640" cy="2581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7804F-B620-0A1D-EE1E-A7037E23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2" y="4460028"/>
            <a:ext cx="5906324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12AA5C-DAE3-5E64-5624-E10D1D90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817" y="3173601"/>
            <a:ext cx="5973009" cy="1181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7369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Passkey Abuse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5370443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browser extension to hijack </a:t>
            </a:r>
            <a:r>
              <a:rPr lang="en-GB" dirty="0" err="1">
                <a:solidFill>
                  <a:srgbClr val="C00000"/>
                </a:solidFill>
              </a:rPr>
              <a:t>navigator.credentials.get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WebAuthn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Proxy assertion requests to compromised host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 sign count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 assertion and fake user presence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result back to extension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2BB28-879B-2330-2AF1-C45F23F0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94" y="956465"/>
            <a:ext cx="5853051" cy="2480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295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Entra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3866534" cy="4683723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Created during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WHfB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enrolment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along with device certificate to request PRT’s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used to obtain cloud TGT under Cloud Kerberos trust model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Leverages the signing pin from the protector as authenticator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name format contains tenant and user id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41D42-2585-EEFA-4BB6-E164B8B9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735" y="1744847"/>
            <a:ext cx="7154273" cy="2829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94556-7435-2BA5-9631-4C89FD698D92}"/>
              </a:ext>
            </a:extLst>
          </p:cNvPr>
          <p:cNvSpPr txBox="1"/>
          <p:nvPr/>
        </p:nvSpPr>
        <p:spPr>
          <a:xfrm>
            <a:off x="4916555" y="4921279"/>
            <a:ext cx="7202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login.windows.net/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de60a4fa-d583-4eb0-ab66-ce358af8279c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GB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</a:rPr>
              <a:t>mary.gruber@ethicalchaos.dev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</a:endParaRP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232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1784A-C861-426D-860F-2C0A84D05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Located in The Netherlands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Hacker / Researcher / Founder / Trainer @ Outsider Security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Given talks at Black Hat / Def Con /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BlueHat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/ Troopers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Author of several  Active Directory and Entra tools</a:t>
            </a:r>
          </a:p>
          <a:p>
            <a:pPr marL="558892" lvl="1" indent="-342900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mitm6</a:t>
            </a:r>
          </a:p>
          <a:p>
            <a:pPr marL="558892" lvl="1" indent="-342900"/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ldapdomaindump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58892" lvl="1" indent="-342900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BloodHound.py</a:t>
            </a:r>
          </a:p>
          <a:p>
            <a:pPr marL="558892" lvl="1" indent="-342900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aclpwn.py</a:t>
            </a:r>
          </a:p>
          <a:p>
            <a:pPr marL="558892" lvl="1" indent="-342900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Co-author of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ntlmrelayx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58892" lvl="1" indent="-342900"/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ROADtools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Blogs on dirkjanm.io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Tweets stuff on @_dirkjan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A8071EB-A727-D2ED-7C0D-5889AA61F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37" y="617181"/>
            <a:ext cx="3245568" cy="10735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024C8B-875F-F064-0350-739DF566697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whoami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Dirk-jan Mollema (@_dirkjan)</a:t>
            </a:r>
            <a:b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5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Entra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Key Abuse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5053780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request of new PRT’s leveraging the enrolled user key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return of Dirk-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jan’s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CVE-2021-33781 via KDFv1 downgrade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Reported to MSRC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Conveniently deprecated in time for DEF CON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D8AA1-AABB-6EFE-EB4A-70650DF7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930" y="917060"/>
            <a:ext cx="6285680" cy="2858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C73D7-3D60-B406-2730-98FC38BC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267" y="3440925"/>
            <a:ext cx="5167117" cy="28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56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Introducing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Shwmae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shuh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-my)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95527"/>
            <a:ext cx="4434348" cy="4683723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tool created to abuse the research presented here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modes of operation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Enumeration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Decrypts plaintext password when available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Dumps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hash when possible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Dump keys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possible with software backed keys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PRT Authentication</a:t>
            </a:r>
          </a:p>
          <a:p>
            <a:pPr lvl="1"/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WebAuthn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Proxy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Arbitrary signing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Okta Terrify integration (TODO)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D00DF-EED0-E432-1656-CE795BFB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255" y="1922435"/>
            <a:ext cx="6263253" cy="2479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BC4287-08DE-0D5A-DDB1-5BEFD66DE9C7}"/>
              </a:ext>
            </a:extLst>
          </p:cNvPr>
          <p:cNvSpPr txBox="1"/>
          <p:nvPr/>
        </p:nvSpPr>
        <p:spPr>
          <a:xfrm>
            <a:off x="4661016" y="1148141"/>
            <a:ext cx="7899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https://github.com/CCob/Shwmae</a:t>
            </a:r>
          </a:p>
        </p:txBody>
      </p:sp>
    </p:spTree>
    <p:extLst>
      <p:ext uri="{BB962C8B-B14F-4D97-AF65-F5344CB8AC3E}">
        <p14:creationId xmlns:p14="http://schemas.microsoft.com/office/powerpoint/2010/main" val="397365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98" y="2575764"/>
            <a:ext cx="10515600" cy="1019057"/>
          </a:xfrm>
        </p:spPr>
        <p:txBody>
          <a:bodyPr>
            <a:noAutofit/>
          </a:bodyPr>
          <a:lstStyle/>
          <a:p>
            <a:pPr algn="ctr"/>
            <a:r>
              <a:rPr lang="en-GB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Demo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907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pic>
        <p:nvPicPr>
          <p:cNvPr id="3" name="Abusing Windows Hello Without a Severed Hand - Shwmae Demo v1">
            <a:hlinkClick r:id="" action="ppaction://media"/>
            <a:extLst>
              <a:ext uri="{FF2B5EF4-FFF2-40B4-BE49-F238E27FC236}">
                <a16:creationId xmlns:a16="http://schemas.microsoft.com/office/drawing/2014/main" id="{51DCA498-0A5F-0028-995D-E7B977B99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706021" cy="71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7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98" y="2575764"/>
            <a:ext cx="10515600" cy="1019057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Unprivileged Windows Hello Abuse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032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7A54-4E24-5C73-7467-3DE7E369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Hello for Business PRT with Entra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E9F98-F123-70AA-29A9-122596DF0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FA6FA-DD34-9C21-7E41-61F40E86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5"/>
          <a:stretch/>
        </p:blipFill>
        <p:spPr>
          <a:xfrm>
            <a:off x="96253" y="1740513"/>
            <a:ext cx="11740816" cy="3599028"/>
          </a:xfrm>
          <a:prstGeom prst="rect">
            <a:avLst/>
          </a:prstGeom>
        </p:spPr>
      </p:pic>
      <p:sp>
        <p:nvSpPr>
          <p:cNvPr id="6" name="Right Bracket 5">
            <a:extLst>
              <a:ext uri="{FF2B5EF4-FFF2-40B4-BE49-F238E27FC236}">
                <a16:creationId xmlns:a16="http://schemas.microsoft.com/office/drawing/2014/main" id="{1BCE9297-BAB7-1E9D-1E4F-DFB2278BF135}"/>
              </a:ext>
            </a:extLst>
          </p:cNvPr>
          <p:cNvSpPr/>
          <p:nvPr/>
        </p:nvSpPr>
        <p:spPr>
          <a:xfrm rot="5400000">
            <a:off x="6862848" y="1256134"/>
            <a:ext cx="86247" cy="5883749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89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FAC9-4FD3-BA77-A4DE-6D925F1D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header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6892-2563-2E5D-7083-F5D36A50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certificate and signing metadata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EFA27-D28A-943E-B2F4-4A3404C7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685" y="0"/>
            <a:ext cx="476406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63E4A-E9FB-AFD8-C486-F2D42BA08D6F}"/>
              </a:ext>
            </a:extLst>
          </p:cNvPr>
          <p:cNvSpPr/>
          <p:nvPr/>
        </p:nvSpPr>
        <p:spPr>
          <a:xfrm>
            <a:off x="7146758" y="1233237"/>
            <a:ext cx="4475748" cy="5193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483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A819E5A-EF15-248B-AB06-94987878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56" y="1098274"/>
            <a:ext cx="7355196" cy="5699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B70EA-3BD4-A210-5453-E570F460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Payload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043B-5971-117E-2DEC-4271EBFF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Nonce from Entra</a:t>
            </a:r>
          </a:p>
          <a:p>
            <a:r>
              <a:rPr lang="en-US" dirty="0"/>
              <a:t>Username</a:t>
            </a:r>
          </a:p>
          <a:p>
            <a:r>
              <a:rPr lang="en-US" dirty="0"/>
              <a:t>Assertion (another JWT)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E6792-1DDF-87AC-7346-3D51518DA71D}"/>
              </a:ext>
            </a:extLst>
          </p:cNvPr>
          <p:cNvSpPr/>
          <p:nvPr/>
        </p:nvSpPr>
        <p:spPr>
          <a:xfrm>
            <a:off x="4954919" y="4292658"/>
            <a:ext cx="6877615" cy="2113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B4710-E673-B55C-C99A-F644F8E0B67F}"/>
              </a:ext>
            </a:extLst>
          </p:cNvPr>
          <p:cNvSpPr/>
          <p:nvPr/>
        </p:nvSpPr>
        <p:spPr>
          <a:xfrm>
            <a:off x="4954919" y="3894305"/>
            <a:ext cx="5390146" cy="213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EA8A4A-9D52-7EB3-5EEF-D74A2B2E797C}"/>
              </a:ext>
            </a:extLst>
          </p:cNvPr>
          <p:cNvSpPr/>
          <p:nvPr/>
        </p:nvSpPr>
        <p:spPr>
          <a:xfrm>
            <a:off x="4954919" y="1980676"/>
            <a:ext cx="6877614" cy="44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958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B2E7-8665-5354-85D6-272B959C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assertion with WHFB private key (old)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8DC47-A3AE-67AD-A10B-EEB939BA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0BBF6-ACE0-39E8-C9BD-F3D40ED0F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636"/>
            <a:ext cx="12192000" cy="49307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8C490B-EC66-F2D5-3743-B22020FB384D}"/>
              </a:ext>
            </a:extLst>
          </p:cNvPr>
          <p:cNvSpPr/>
          <p:nvPr/>
        </p:nvSpPr>
        <p:spPr>
          <a:xfrm>
            <a:off x="6707605" y="3597443"/>
            <a:ext cx="4722396" cy="439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22638-647A-FC8D-C5C1-8686121AA83A}"/>
              </a:ext>
            </a:extLst>
          </p:cNvPr>
          <p:cNvSpPr txBox="1"/>
          <p:nvPr/>
        </p:nvSpPr>
        <p:spPr>
          <a:xfrm>
            <a:off x="10998802" y="5715735"/>
            <a:ext cx="82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</a:t>
            </a:r>
            <a:endParaRPr lang="en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6347E0-6DCB-7EF3-FEB4-40AAD82BD64B}"/>
              </a:ext>
            </a:extLst>
          </p:cNvPr>
          <p:cNvCxnSpPr>
            <a:cxnSpLocks/>
          </p:cNvCxnSpPr>
          <p:nvPr/>
        </p:nvCxnSpPr>
        <p:spPr>
          <a:xfrm flipH="1" flipV="1">
            <a:off x="10605837" y="5672787"/>
            <a:ext cx="392965" cy="227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8C91D8-21E2-47BF-88B2-3E0F4561218E}"/>
              </a:ext>
            </a:extLst>
          </p:cNvPr>
          <p:cNvCxnSpPr>
            <a:cxnSpLocks/>
          </p:cNvCxnSpPr>
          <p:nvPr/>
        </p:nvCxnSpPr>
        <p:spPr>
          <a:xfrm flipH="1" flipV="1">
            <a:off x="8589054" y="5959366"/>
            <a:ext cx="1000114" cy="2175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4A07A5-B2D0-B416-5082-AAFDAA06DEC8}"/>
              </a:ext>
            </a:extLst>
          </p:cNvPr>
          <p:cNvSpPr txBox="1"/>
          <p:nvPr/>
        </p:nvSpPr>
        <p:spPr>
          <a:xfrm>
            <a:off x="9650618" y="6051352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7319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FCAB-07A4-6209-5C31-30796334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assertion ourselves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C955D-8B6B-EC09-981E-C4A07DA7D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Hello can be used from user session</a:t>
            </a:r>
          </a:p>
          <a:p>
            <a:r>
              <a:rPr lang="en-US" dirty="0"/>
              <a:t>We can use the Microsoft Passport Key Storage Provider from software</a:t>
            </a:r>
          </a:p>
          <a:p>
            <a:r>
              <a:rPr lang="en-US" dirty="0"/>
              <a:t>PIN is cached so not needed to prompt user or brute force it</a:t>
            </a:r>
          </a:p>
          <a:p>
            <a:r>
              <a:rPr lang="en-US" dirty="0"/>
              <a:t>Need to use native </a:t>
            </a:r>
            <a:r>
              <a:rPr lang="en-US" dirty="0" err="1"/>
              <a:t>NCrypt</a:t>
            </a:r>
            <a:r>
              <a:rPr lang="en-US" dirty="0"/>
              <a:t> methods since C# methods for RSA keys are limited to software keys</a:t>
            </a:r>
          </a:p>
          <a:p>
            <a:r>
              <a:rPr lang="en-US" dirty="0"/>
              <a:t>No admin rights needed whatsoever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2576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Agenda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9ACF2-0018-A055-BC64-24C58CCB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138"/>
            <a:ext cx="8767273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 to Windows Hello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 between Key Storage Providers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Hello containers, protectors and keys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 demo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Unprivileged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Entra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Abuse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Mitigations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579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152C-6FD0-407F-2360-8F2B104F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assertion from user session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CB11-B4DB-2461-571A-BFC4D600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81CEF-631A-8871-8CCE-843B0CF8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2020404"/>
            <a:ext cx="11468100" cy="33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08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B2E7-8665-5354-85D6-272B959C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assertion with WHFB private key (old)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8DC47-A3AE-67AD-A10B-EEB939BA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0BBF6-ACE0-39E8-C9BD-F3D40ED0F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636"/>
            <a:ext cx="12192000" cy="49307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C490B-EC66-F2D5-3743-B22020FB384D}"/>
              </a:ext>
            </a:extLst>
          </p:cNvPr>
          <p:cNvSpPr/>
          <p:nvPr/>
        </p:nvSpPr>
        <p:spPr>
          <a:xfrm>
            <a:off x="6726523" y="5691104"/>
            <a:ext cx="1887755" cy="439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983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D45D-86DF-D7D7-6EA9-8BE011F9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WHFB attack: golden assertion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A706F-5363-E990-BAE2-2DB2A7DB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Assertion can be generated from user session without admin rights</a:t>
            </a:r>
          </a:p>
          <a:p>
            <a:r>
              <a:rPr lang="en-US" dirty="0"/>
              <a:t>Timestamp range can be anything, 10 years validity without problem</a:t>
            </a:r>
          </a:p>
          <a:p>
            <a:r>
              <a:rPr lang="en-US" dirty="0"/>
              <a:t>Assertion can be used in the future to authenticate with WHFB 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Problem: tied to device certificate and TPM?</a:t>
            </a:r>
          </a:p>
        </p:txBody>
      </p:sp>
    </p:spTree>
    <p:extLst>
      <p:ext uri="{BB962C8B-B14F-4D97-AF65-F5344CB8AC3E}">
        <p14:creationId xmlns:p14="http://schemas.microsoft.com/office/powerpoint/2010/main" val="3409317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90502B9-780B-7207-C761-D8497DA5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20" y="2622589"/>
            <a:ext cx="2289153" cy="2289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65786-CCF5-FCF2-1CB8-A30E480D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Hello usage over RDP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456DC-4DA9-CC6C-4640-DFB6CA8A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6589"/>
            <a:ext cx="610969" cy="6109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3AD33E-E2EF-270C-4CF4-4EC6E0A4A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1620" y="3501881"/>
            <a:ext cx="365635" cy="3656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D1014-6B02-541B-121B-9882AFF249C8}"/>
              </a:ext>
            </a:extLst>
          </p:cNvPr>
          <p:cNvCxnSpPr>
            <a:cxnSpLocks/>
          </p:cNvCxnSpPr>
          <p:nvPr/>
        </p:nvCxnSpPr>
        <p:spPr>
          <a:xfrm>
            <a:off x="3717218" y="3767165"/>
            <a:ext cx="42719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EF9C12-0BB9-C05A-9384-5B5C76A279BE}"/>
              </a:ext>
            </a:extLst>
          </p:cNvPr>
          <p:cNvSpPr txBox="1"/>
          <p:nvPr/>
        </p:nvSpPr>
        <p:spPr>
          <a:xfrm>
            <a:off x="4621090" y="3770674"/>
            <a:ext cx="246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Cert + WHFB auth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5BA8EC-9348-3B46-ED78-7BC459B6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95" y="2622590"/>
            <a:ext cx="2289153" cy="2289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60BDF9-9276-95B7-19F0-E480DFC10D62}"/>
              </a:ext>
            </a:extLst>
          </p:cNvPr>
          <p:cNvSpPr txBox="1"/>
          <p:nvPr/>
        </p:nvSpPr>
        <p:spPr>
          <a:xfrm>
            <a:off x="1449169" y="3835857"/>
            <a:ext cx="158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WHFB key</a:t>
            </a:r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A5452E-75F1-D3A1-B85B-0A039CA2CDC0}"/>
              </a:ext>
            </a:extLst>
          </p:cNvPr>
          <p:cNvSpPr txBox="1"/>
          <p:nvPr/>
        </p:nvSpPr>
        <p:spPr>
          <a:xfrm>
            <a:off x="8078142" y="3787257"/>
            <a:ext cx="158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WHFB PRT</a:t>
            </a:r>
            <a:endParaRPr lang="en-NL" dirty="0"/>
          </a:p>
        </p:txBody>
      </p:sp>
      <p:pic>
        <p:nvPicPr>
          <p:cNvPr id="18" name="Picture 17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81B719D2-2D07-BDCC-48FA-F0CCC8C28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77" y="2956570"/>
            <a:ext cx="1570156" cy="879287"/>
          </a:xfrm>
          <a:prstGeom prst="rect">
            <a:avLst/>
          </a:prstGeom>
        </p:spPr>
      </p:pic>
      <p:pic>
        <p:nvPicPr>
          <p:cNvPr id="19" name="Picture 18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90C10F5D-841F-3B51-3A4C-C7C5035D3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258" y="2988229"/>
            <a:ext cx="1570156" cy="8792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953656-8225-F269-E676-ABB0D619BBD2}"/>
              </a:ext>
            </a:extLst>
          </p:cNvPr>
          <p:cNvCxnSpPr/>
          <p:nvPr/>
        </p:nvCxnSpPr>
        <p:spPr>
          <a:xfrm flipV="1">
            <a:off x="9490841" y="3121572"/>
            <a:ext cx="567559" cy="563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E744F8-6F8C-5A53-37EE-6491C1D603F2}"/>
              </a:ext>
            </a:extLst>
          </p:cNvPr>
          <p:cNvCxnSpPr>
            <a:cxnSpLocks/>
          </p:cNvCxnSpPr>
          <p:nvPr/>
        </p:nvCxnSpPr>
        <p:spPr>
          <a:xfrm>
            <a:off x="9501625" y="3138796"/>
            <a:ext cx="556775" cy="5459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5FF4-020A-DFA0-2FE7-AE21A21D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RDP to device without TPM = PRT exposure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711DE-49B7-82DD-830C-6FCBA1DF4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339C4-1A1B-1A01-C8D3-DA78C274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" b="7440"/>
          <a:stretch/>
        </p:blipFill>
        <p:spPr>
          <a:xfrm>
            <a:off x="0" y="1485899"/>
            <a:ext cx="12192000" cy="44915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3AB50C-B739-5B9B-5B0B-5CB5B311E117}"/>
              </a:ext>
            </a:extLst>
          </p:cNvPr>
          <p:cNvSpPr/>
          <p:nvPr/>
        </p:nvSpPr>
        <p:spPr>
          <a:xfrm>
            <a:off x="1158143" y="4729655"/>
            <a:ext cx="4722396" cy="327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5EF3C-4064-D51A-F486-FC2A00BFDC7F}"/>
              </a:ext>
            </a:extLst>
          </p:cNvPr>
          <p:cNvSpPr/>
          <p:nvPr/>
        </p:nvSpPr>
        <p:spPr>
          <a:xfrm>
            <a:off x="6538389" y="4503683"/>
            <a:ext cx="5135354" cy="327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97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D45D-86DF-D7D7-6EA9-8BE011F9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WHFB attack: golden assertion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A706F-5363-E990-BAE2-2DB2A7DB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Assertion can be generated from user session without admin rights</a:t>
            </a:r>
          </a:p>
          <a:p>
            <a:r>
              <a:rPr lang="en-US" dirty="0"/>
              <a:t>Timestamp range can be anything, 10 years validity without problem</a:t>
            </a:r>
          </a:p>
          <a:p>
            <a:r>
              <a:rPr lang="en-US" dirty="0"/>
              <a:t>Assertion can be used in the future to authenticate with WHFB key</a:t>
            </a:r>
          </a:p>
          <a:p>
            <a:r>
              <a:rPr lang="en-US" dirty="0"/>
              <a:t>Assertion is not tied to a device, so can be used with any other (fake)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D6F44-F3E5-EAFE-CE97-DEEAEDB26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" t="3148" r="2029" b="5531"/>
          <a:stretch/>
        </p:blipFill>
        <p:spPr>
          <a:xfrm>
            <a:off x="5570220" y="4191000"/>
            <a:ext cx="6164580" cy="24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8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C0C3F7-6E35-B6F2-1595-3900648C1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371"/>
          <a:stretch/>
        </p:blipFill>
        <p:spPr>
          <a:xfrm>
            <a:off x="1172431" y="1406693"/>
            <a:ext cx="10181369" cy="5013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8B2E7-8665-5354-85D6-272B959C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Signed assertion with WHFB private key (new)</a:t>
            </a:r>
            <a:endParaRPr lang="en-NL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22638-647A-FC8D-C5C1-8686121AA83A}"/>
              </a:ext>
            </a:extLst>
          </p:cNvPr>
          <p:cNvSpPr txBox="1"/>
          <p:nvPr/>
        </p:nvSpPr>
        <p:spPr>
          <a:xfrm>
            <a:off x="10198702" y="4960541"/>
            <a:ext cx="82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</a:t>
            </a:r>
            <a:endParaRPr lang="en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6347E0-6DCB-7EF3-FEB4-40AAD82BD64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9730409" y="5719934"/>
            <a:ext cx="719700" cy="214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8C91D8-21E2-47BF-88B2-3E0F4561218E}"/>
              </a:ext>
            </a:extLst>
          </p:cNvPr>
          <p:cNvCxnSpPr>
            <a:cxnSpLocks/>
          </p:cNvCxnSpPr>
          <p:nvPr/>
        </p:nvCxnSpPr>
        <p:spPr>
          <a:xfrm flipH="1" flipV="1">
            <a:off x="8929118" y="5204166"/>
            <a:ext cx="1052763" cy="137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4A07A5-B2D0-B416-5082-AAFDAA06DEC8}"/>
              </a:ext>
            </a:extLst>
          </p:cNvPr>
          <p:cNvSpPr txBox="1"/>
          <p:nvPr/>
        </p:nvSpPr>
        <p:spPr>
          <a:xfrm>
            <a:off x="10043331" y="5215665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20F24-2428-6644-6C1D-818C7B658C33}"/>
              </a:ext>
            </a:extLst>
          </p:cNvPr>
          <p:cNvSpPr txBox="1"/>
          <p:nvPr/>
        </p:nvSpPr>
        <p:spPr>
          <a:xfrm>
            <a:off x="10450109" y="574931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Nonce</a:t>
            </a:r>
            <a:endParaRPr lang="en-NL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CDDA20-8948-61C3-6548-666D2D445D3A}"/>
              </a:ext>
            </a:extLst>
          </p:cNvPr>
          <p:cNvCxnSpPr>
            <a:cxnSpLocks/>
          </p:cNvCxnSpPr>
          <p:nvPr/>
        </p:nvCxnSpPr>
        <p:spPr>
          <a:xfrm flipH="1" flipV="1">
            <a:off x="9455499" y="4946282"/>
            <a:ext cx="801291" cy="221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463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5A72-478C-F967-7379-E9607E93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WHFB attack: golden assertion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2F22C-BE48-7E52-1404-CAFA2855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Patched as CVE-2023-36871 and CVE-2023-35348 (AD FS) in July 2023</a:t>
            </a:r>
          </a:p>
          <a:p>
            <a:r>
              <a:rPr lang="en-US" dirty="0"/>
              <a:t>Windows will now include a nonce in the assertion, which limits assertion validity to 5 minutes</a:t>
            </a:r>
          </a:p>
          <a:p>
            <a:r>
              <a:rPr lang="en-US" dirty="0"/>
              <a:t>Attack mechanics explained in FAQ, actual server side enforcement for nonce only enabled in May 2024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4C4D3-2F8D-83C3-56AE-A8F921A0C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" t="3019"/>
          <a:stretch/>
        </p:blipFill>
        <p:spPr>
          <a:xfrm>
            <a:off x="3078480" y="4091940"/>
            <a:ext cx="9113520" cy="29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5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263E-9A2B-EA45-9087-80732F74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WHFB assertion attack – remaining 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CF8F7-9A49-8516-759A-FF14AB687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Assertion time window is now limited to 5 minutes (nonce validity).</a:t>
            </a:r>
          </a:p>
          <a:p>
            <a:r>
              <a:rPr lang="en-US" dirty="0"/>
              <a:t>Does not stop us from requesting a PRT on a different device without TPM (part of the design).</a:t>
            </a:r>
          </a:p>
          <a:p>
            <a:r>
              <a:rPr lang="en-US" dirty="0"/>
              <a:t>Meaning we can still use the assertion from a victim to request a PRT on a different device, bypassing TPM protection.</a:t>
            </a:r>
          </a:p>
          <a:p>
            <a:r>
              <a:rPr lang="en-US" dirty="0"/>
              <a:t>PRT will have it’s regular 90 days validity and can be used to sign in to anything Entra connected.</a:t>
            </a:r>
          </a:p>
          <a:p>
            <a:r>
              <a:rPr lang="en-US" dirty="0"/>
              <a:t>Not mitigated by VBS, LSA PPL, </a:t>
            </a:r>
            <a:r>
              <a:rPr lang="en-US"/>
              <a:t>Windows Hello ESS</a:t>
            </a:r>
            <a:r>
              <a:rPr lang="en-US" dirty="0"/>
              <a:t>, TPM, </a:t>
            </a:r>
            <a:r>
              <a:rPr lang="en-US" dirty="0" err="1"/>
              <a:t>etc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97038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9B6D-79FB-5BFD-9C66-A8E6CBCF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0880" cy="1325563"/>
          </a:xfrm>
        </p:spPr>
        <p:txBody>
          <a:bodyPr/>
          <a:lstStyle/>
          <a:p>
            <a:r>
              <a:rPr lang="en-US" dirty="0"/>
              <a:t>WHFB assertion stealing – From victim session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69CB0-256D-02D5-CF86-684749C4D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B96BE-52B0-44EB-EA02-EC0FB66ED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"/>
          <a:stretch/>
        </p:blipFill>
        <p:spPr>
          <a:xfrm>
            <a:off x="0" y="1759432"/>
            <a:ext cx="12192000" cy="33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Windows Hello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9ACF2-0018-A055-BC64-24C58CCB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8767273" cy="468372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Passwordless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technology for Microsoft Windows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pairs for encrypting secrets or signing data, including authentication to the OS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Keys typically protected by biometric devices or PIN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Third party applications can also enrol secrets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Hello vs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WHfB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Hello encrypts the user's password or uses live.com based certificate</a:t>
            </a:r>
          </a:p>
          <a:p>
            <a:pPr lvl="1"/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WHfB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uses tenant specific certificates which also support models for on-premises SSO via 3 trust types  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461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3316-1A2D-51AC-192C-63394540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WHFB assertion stealing – attacker host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87E0-711E-9E26-93F0-8BE530A47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4AB96-19C3-8019-8D8F-B606F47BF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"/>
          <a:stretch/>
        </p:blipFill>
        <p:spPr>
          <a:xfrm>
            <a:off x="83819" y="1871662"/>
            <a:ext cx="1204150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96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439E-AE91-CB83-AE08-6D073D74A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WHFB assertion stealing – token claims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D6F83-D990-12A1-E888-1B320EFB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42" y="1757129"/>
            <a:ext cx="8640381" cy="3343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5228BD-41AF-2CE3-8EF3-2398383ECC45}"/>
              </a:ext>
            </a:extLst>
          </p:cNvPr>
          <p:cNvSpPr/>
          <p:nvPr/>
        </p:nvSpPr>
        <p:spPr>
          <a:xfrm>
            <a:off x="1668946" y="4206239"/>
            <a:ext cx="1175154" cy="693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98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Entra Mitigations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9555760" cy="4683723"/>
          </a:xfrm>
        </p:spPr>
        <p:txBody>
          <a:bodyPr>
            <a:normAutofit/>
          </a:bodyPr>
          <a:lstStyle/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 device compliance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 device join / registration for regular users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for new devices + use of existing WHFB key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RDP to untrusted hosts with sensitive accounts</a:t>
            </a:r>
          </a:p>
          <a:p>
            <a:pPr lvl="2"/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2" indent="0">
              <a:buClr>
                <a:srgbClr val="C00000"/>
              </a:buClr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Clr>
                <a:srgbClr val="C00000"/>
              </a:buClr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580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Endpoint Mitigations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5860773" cy="4683723"/>
          </a:xfrm>
        </p:spPr>
        <p:txBody>
          <a:bodyPr>
            <a:normAutofit/>
          </a:bodyPr>
          <a:lstStyle/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Windows Hello ESS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physical key 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TPM = no Windows Hello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on container file access</a:t>
            </a:r>
          </a:p>
          <a:p>
            <a:pPr lvl="2"/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NgcCtrlSvc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legitimate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processes not so much</a:t>
            </a:r>
          </a:p>
          <a:p>
            <a:pPr lvl="2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2" indent="0">
              <a:buClr>
                <a:srgbClr val="C00000"/>
              </a:buClr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Clr>
                <a:srgbClr val="C00000"/>
              </a:buClr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What the hell is Windows Hello 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5860773" cy="468372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 Sign-In security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Launched in circa 2020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on secure-core capable machines only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root of trust via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SecureBoot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TPM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Kernel DMA Protection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S-RTM – Static root of trust measurement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HVCI – Hypervisor Code Integrity</a:t>
            </a:r>
          </a:p>
          <a:p>
            <a:pPr lvl="2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SDEV and SDCP 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SDEV/SDCP rarely seen in the wild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hardware support needed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Namely ACPI SDEV table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Biometric readers need to support secure device capability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B6B89-4674-83D3-CAF4-150DB92E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83" y="1460090"/>
            <a:ext cx="5459475" cy="3780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3484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What the hell is Windows Hello 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4677697" cy="3662003"/>
          </a:xfrm>
        </p:spPr>
        <p:txBody>
          <a:bodyPr>
            <a:normAutofit/>
          </a:bodyPr>
          <a:lstStyle/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overhaul of NGC container, protector and key store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files replaced with JSON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BioIso.exe and NgcIso.exe IUM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trustlets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companions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Protector keys most likely never leave VTL1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research needed  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72703-8ED4-8E51-3F40-8F6D125D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45" y="4852255"/>
            <a:ext cx="6762909" cy="11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4EDDA-B24B-6342-F427-876ED4393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35" y="958145"/>
            <a:ext cx="6141044" cy="2248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F8C12-CFB3-59A2-B5E2-4F6060E8D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904" y="3294325"/>
            <a:ext cx="3291710" cy="2911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3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00"/>
            <a:ext cx="10515600" cy="10190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Shoutout &amp; Further Reading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66" y="1087138"/>
            <a:ext cx="8745168" cy="4683723"/>
          </a:xfrm>
        </p:spPr>
        <p:txBody>
          <a:bodyPr>
            <a:normAutofit lnSpcReduction="10000"/>
          </a:bodyPr>
          <a:lstStyle/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@DrAzureAD –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AADInternals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@gentilkiwi –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Mimikatz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tijldeneut – DPAPI-NG research</a:t>
            </a:r>
          </a:p>
          <a:p>
            <a:pPr lvl="1"/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https://dirkjanm.io/assets/raw/Windows%20Hello%20from%20the%20other%20side_nsec_v1.0.pdf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https://dirkjanm.io/digging-further-into-the-primary-refresh-token/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https://www.insecurity.be/blog/2020/12/24/dpapi-in-depth-with-tooling-standalone-dpapi/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https://hashcat.net/forum/thread-10461.html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https://aadinternals.com/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https://hit.skku.edu/?page_id=2233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Clr>
                <a:srgbClr val="C00000"/>
              </a:buClr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AA20106-05F8-BD31-60AA-D87D8C6DB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70" y="1261540"/>
            <a:ext cx="1259464" cy="12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FE2EB18-9DE0-64FF-62C9-CD58C178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385" y="2521004"/>
            <a:ext cx="1292086" cy="129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B1B5F5A-3187-8F11-9AB0-E55C9B47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70" y="3825386"/>
            <a:ext cx="1292086" cy="129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77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65" y="1195698"/>
            <a:ext cx="10515600" cy="1019057"/>
          </a:xfrm>
        </p:spPr>
        <p:txBody>
          <a:bodyPr>
            <a:noAutofit/>
          </a:bodyPr>
          <a:lstStyle/>
          <a:p>
            <a:pPr algn="ctr"/>
            <a:r>
              <a:rPr lang="en-GB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C6CC91-D2C7-6787-A10B-D409E68F3667}"/>
              </a:ext>
            </a:extLst>
          </p:cNvPr>
          <p:cNvSpPr txBox="1">
            <a:spLocks/>
          </p:cNvSpPr>
          <p:nvPr/>
        </p:nvSpPr>
        <p:spPr>
          <a:xfrm>
            <a:off x="838200" y="2253575"/>
            <a:ext cx="10515600" cy="1019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6CCE4-28FD-BCE9-E19A-A6CAAAE8C3B0}"/>
              </a:ext>
            </a:extLst>
          </p:cNvPr>
          <p:cNvSpPr txBox="1"/>
          <p:nvPr/>
        </p:nvSpPr>
        <p:spPr>
          <a:xfrm>
            <a:off x="2408395" y="2365405"/>
            <a:ext cx="7184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https://github.com/CCob/Shwmae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21438-BA93-56EE-D0E5-CE1AA5CD7E5D}"/>
              </a:ext>
            </a:extLst>
          </p:cNvPr>
          <p:cNvSpPr txBox="1"/>
          <p:nvPr/>
        </p:nvSpPr>
        <p:spPr>
          <a:xfrm>
            <a:off x="2570670" y="3262203"/>
            <a:ext cx="7883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https://github.com/dirkjanm/ROADtools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94FF54E-2050-B073-7B55-34449DF5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196" y="3212250"/>
            <a:ext cx="1352001" cy="817595"/>
          </a:xfrm>
          <a:prstGeom prst="rect">
            <a:avLst/>
          </a:prstGeom>
        </p:spPr>
      </p:pic>
      <p:pic>
        <p:nvPicPr>
          <p:cNvPr id="13" name="Picture 12" descr="A black cat in a circle&#10;&#10;Description automatically generated">
            <a:extLst>
              <a:ext uri="{FF2B5EF4-FFF2-40B4-BE49-F238E27FC236}">
                <a16:creationId xmlns:a16="http://schemas.microsoft.com/office/drawing/2014/main" id="{2F7FA2D5-8281-EA91-7EC0-A11EEC070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71" y="2194540"/>
            <a:ext cx="896399" cy="8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1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Passport Key Storage Provider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9ACF2-0018-A055-BC64-24C58CCB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6133051" cy="4683723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has a common API for dealing with cryptographic operations via KSP’s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Extensible system via providers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Software Key Storage Provider (RIP)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Platform Key Storage Provider (TPM)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Smart Card Key Storage Provider (Smart card duh)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encryption, signing and key agreement among other things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Hello is no different 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Passport Key Storage Provider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A76F69-5EC3-08EF-69FB-63FF632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68" y="891604"/>
            <a:ext cx="3651306" cy="4761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57716E-7FBC-D3C4-6FCC-DF7D2E7522CA}"/>
              </a:ext>
            </a:extLst>
          </p:cNvPr>
          <p:cNvSpPr txBox="1"/>
          <p:nvPr/>
        </p:nvSpPr>
        <p:spPr>
          <a:xfrm>
            <a:off x="6268968" y="5689397"/>
            <a:ext cx="5923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https://learn.microsoft.com/en-us/windows/win32/seccertenroll/cng-key-storage-providers</a:t>
            </a:r>
          </a:p>
        </p:txBody>
      </p:sp>
    </p:spTree>
    <p:extLst>
      <p:ext uri="{BB962C8B-B14F-4D97-AF65-F5344CB8AC3E}">
        <p14:creationId xmlns:p14="http://schemas.microsoft.com/office/powerpoint/2010/main" val="350405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Passport Key Storage Provider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5461000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Offered via the </a:t>
            </a:r>
            <a:r>
              <a:rPr lang="en-GB" b="1" dirty="0" err="1">
                <a:solidFill>
                  <a:schemeClr val="accent1"/>
                </a:solidFill>
              </a:rPr>
              <a:t>NgcCtnrSvc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GB" b="1" dirty="0" err="1">
                <a:solidFill>
                  <a:schemeClr val="accent1"/>
                </a:solidFill>
              </a:rPr>
              <a:t>NgcSvc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Exposed via RPC calls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for generated keys stored under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LocalService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account at </a:t>
            </a:r>
            <a:r>
              <a:rPr lang="en-GB" b="1" dirty="0">
                <a:solidFill>
                  <a:schemeClr val="accent1"/>
                </a:solidFill>
              </a:rPr>
              <a:t>%</a:t>
            </a:r>
            <a:r>
              <a:rPr lang="en-GB" b="1" dirty="0" err="1">
                <a:solidFill>
                  <a:schemeClr val="accent1"/>
                </a:solidFill>
              </a:rPr>
              <a:t>LocalAppData</a:t>
            </a:r>
            <a:r>
              <a:rPr lang="en-GB" b="1" dirty="0">
                <a:solidFill>
                  <a:schemeClr val="accent1"/>
                </a:solidFill>
              </a:rPr>
              <a:t>%\Microsoft\</a:t>
            </a:r>
            <a:r>
              <a:rPr lang="en-GB" b="1" dirty="0" err="1">
                <a:solidFill>
                  <a:schemeClr val="accent1"/>
                </a:solidFill>
              </a:rPr>
              <a:t>Ngc</a:t>
            </a:r>
            <a:endParaRPr lang="en-GB" b="1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privileges needed to access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Ngc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folder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1B91164-422C-07B6-2688-087EB8D02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83" y="1359677"/>
            <a:ext cx="55816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7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Passport Key Storage Provider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4992149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Passport Key Storage provider is a proxy to other KSP’s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 the hood either uses Software Key Storage Provider or Platform Key Storage Provider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contains 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Containers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Protectors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metadata</a:t>
            </a:r>
          </a:p>
          <a:p>
            <a:pPr lvl="2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Keys are stored via underlaying KSP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BEA0BA-FF98-344B-D15D-41C3BAB4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49" y="2114584"/>
            <a:ext cx="6308609" cy="22500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694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ED6D-9817-5849-D6F7-CC37CA5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05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Containers</a:t>
            </a:r>
            <a:b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2898-C3B3-9E51-A472-BF5FF614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Abusing Windows Hello Without a Severed Hand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DD3-4A7B-AF5C-B96E-D8E16E4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DEF CON 32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14AB6-B311-6381-DB2A-93D2C1E5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527"/>
            <a:ext cx="4992149" cy="46837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 is created per user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files determine attributes of container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1.dat =&gt; User SID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7.dat =&gt; Backing KSP</a:t>
            </a:r>
          </a:p>
          <a:p>
            <a:pPr lvl="1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9.dat =&gt; Azure recovery key (more on that later)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BE43D-36C7-70C0-C716-0E8A52C9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23" y="1208793"/>
            <a:ext cx="5753903" cy="2495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FBFF4-2862-B47D-5585-AEA406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31" y="4548359"/>
            <a:ext cx="5132318" cy="12995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F9B8BA-7656-2631-C074-E66769C975FA}"/>
              </a:ext>
            </a:extLst>
          </p:cNvPr>
          <p:cNvCxnSpPr>
            <a:cxnSpLocks/>
          </p:cNvCxnSpPr>
          <p:nvPr/>
        </p:nvCxnSpPr>
        <p:spPr>
          <a:xfrm flipH="1">
            <a:off x="4513277" y="2544587"/>
            <a:ext cx="1317072" cy="1935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F03BE63-59BB-EDDA-76AF-4850CD0C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48359"/>
            <a:ext cx="5973009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139B87-8385-EB06-C1E7-A9E347177A74}"/>
              </a:ext>
            </a:extLst>
          </p:cNvPr>
          <p:cNvCxnSpPr>
            <a:cxnSpLocks/>
          </p:cNvCxnSpPr>
          <p:nvPr/>
        </p:nvCxnSpPr>
        <p:spPr>
          <a:xfrm>
            <a:off x="6233886" y="2917371"/>
            <a:ext cx="1349828" cy="1562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7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1727"/>
      </a:accent1>
      <a:accent2>
        <a:srgbClr val="892BE1"/>
      </a:accent2>
      <a:accent3>
        <a:srgbClr val="DB1675"/>
      </a:accent3>
      <a:accent4>
        <a:srgbClr val="0A7985"/>
      </a:accent4>
      <a:accent5>
        <a:srgbClr val="FFAC11"/>
      </a:accent5>
      <a:accent6>
        <a:srgbClr val="892BE1"/>
      </a:accent6>
      <a:hlink>
        <a:srgbClr val="DB1675"/>
      </a:hlink>
      <a:folHlink>
        <a:srgbClr val="DB167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7001</TotalTime>
  <Words>2561</Words>
  <Application>Microsoft Office PowerPoint</Application>
  <PresentationFormat>Widescreen</PresentationFormat>
  <Paragraphs>554</Paragraphs>
  <Slides>57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Consolas</vt:lpstr>
      <vt:lpstr>Neuropol X Rg</vt:lpstr>
      <vt:lpstr>Source Sans Pro</vt:lpstr>
      <vt:lpstr>Wingdings</vt:lpstr>
      <vt:lpstr>Office Theme</vt:lpstr>
      <vt:lpstr>PowerPoint Presentation</vt:lpstr>
      <vt:lpstr>whoami Ceri Coburn (@_EthicalChaos_) </vt:lpstr>
      <vt:lpstr>PowerPoint Presentation</vt:lpstr>
      <vt:lpstr>Agenda </vt:lpstr>
      <vt:lpstr>Windows Hello </vt:lpstr>
      <vt:lpstr>Passport Key Storage Provider </vt:lpstr>
      <vt:lpstr>Passport Key Storage Provider </vt:lpstr>
      <vt:lpstr>Passport Key Storage Provider </vt:lpstr>
      <vt:lpstr>Containers </vt:lpstr>
      <vt:lpstr>Protectors </vt:lpstr>
      <vt:lpstr>PIN Protector </vt:lpstr>
      <vt:lpstr>PIN Protector (Software Decryption) </vt:lpstr>
      <vt:lpstr>PIN Protector (TPM Decryption) </vt:lpstr>
      <vt:lpstr>PIN Protector Abuse</vt:lpstr>
      <vt:lpstr>Bio Protector</vt:lpstr>
      <vt:lpstr>Recovery Protector</vt:lpstr>
      <vt:lpstr>Recovery Protector</vt:lpstr>
      <vt:lpstr>Recovery Protector</vt:lpstr>
      <vt:lpstr>Recovery Protector</vt:lpstr>
      <vt:lpstr>Preboot Protector</vt:lpstr>
      <vt:lpstr>Companion device protector </vt:lpstr>
      <vt:lpstr>Protector recap</vt:lpstr>
      <vt:lpstr>Keys</vt:lpstr>
      <vt:lpstr>Keys</vt:lpstr>
      <vt:lpstr>Vault Key</vt:lpstr>
      <vt:lpstr>Passkey Key</vt:lpstr>
      <vt:lpstr>Passkey Key</vt:lpstr>
      <vt:lpstr>Passkey Abuse</vt:lpstr>
      <vt:lpstr>Entra Key</vt:lpstr>
      <vt:lpstr>Entra Key Abuse</vt:lpstr>
      <vt:lpstr>Introducing Shwmae (shuh-my)</vt:lpstr>
      <vt:lpstr>Demo Time</vt:lpstr>
      <vt:lpstr>PowerPoint Presentation</vt:lpstr>
      <vt:lpstr>Unprivileged Windows Hello Abuse</vt:lpstr>
      <vt:lpstr>Windows Hello for Business PRT with Entra</vt:lpstr>
      <vt:lpstr>JWT header</vt:lpstr>
      <vt:lpstr>JWT Payload</vt:lpstr>
      <vt:lpstr>Signed assertion with WHFB private key (old)</vt:lpstr>
      <vt:lpstr>Generating the assertion ourselves</vt:lpstr>
      <vt:lpstr>Generating assertion from user session</vt:lpstr>
      <vt:lpstr>Signed assertion with WHFB private key (old)</vt:lpstr>
      <vt:lpstr>WHFB attack: golden assertion</vt:lpstr>
      <vt:lpstr>Windows Hello usage over RDP</vt:lpstr>
      <vt:lpstr>RDP to device without TPM = PRT exposure</vt:lpstr>
      <vt:lpstr>WHFB attack: golden assertion</vt:lpstr>
      <vt:lpstr>Signed assertion with WHFB private key (new)</vt:lpstr>
      <vt:lpstr>WHFB attack: golden assertion</vt:lpstr>
      <vt:lpstr>WHFB assertion attack – remaining scenarios</vt:lpstr>
      <vt:lpstr>WHFB assertion stealing – From victim session</vt:lpstr>
      <vt:lpstr>WHFB assertion stealing – attacker host</vt:lpstr>
      <vt:lpstr>WHFB assertion stealing – token claims</vt:lpstr>
      <vt:lpstr>Entra Mitigations</vt:lpstr>
      <vt:lpstr>Endpoint Mitigations</vt:lpstr>
      <vt:lpstr>What the hell is Windows Hello ESS</vt:lpstr>
      <vt:lpstr>What the hell is Windows Hello ESS</vt:lpstr>
      <vt:lpstr>Shoutout &amp; Further Reading</vt:lpstr>
      <vt:lpstr>Thank You!</vt:lpstr>
    </vt:vector>
  </TitlesOfParts>
  <Company>Pen Test Partners LLP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Ceri Coburn</dc:creator>
  <cp:lastModifiedBy>Ceri Coburn</cp:lastModifiedBy>
  <cp:revision>118</cp:revision>
  <dcterms:created xsi:type="dcterms:W3CDTF">2024-06-26T16:49:23Z</dcterms:created>
  <dcterms:modified xsi:type="dcterms:W3CDTF">2024-08-09T21:10:23Z</dcterms:modified>
</cp:coreProperties>
</file>